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95" r:id="rId3"/>
    <p:sldId id="301" r:id="rId4"/>
    <p:sldId id="297" r:id="rId5"/>
    <p:sldId id="298" r:id="rId6"/>
    <p:sldId id="300" r:id="rId7"/>
    <p:sldId id="293" r:id="rId8"/>
    <p:sldId id="284" r:id="rId9"/>
    <p:sldId id="285" r:id="rId10"/>
    <p:sldId id="291" r:id="rId11"/>
    <p:sldId id="289" r:id="rId12"/>
    <p:sldId id="303" r:id="rId13"/>
    <p:sldId id="304" r:id="rId14"/>
    <p:sldId id="305" r:id="rId15"/>
    <p:sldId id="306" r:id="rId16"/>
    <p:sldId id="30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E68"/>
    <a:srgbClr val="BF9E5D"/>
    <a:srgbClr val="A2525B"/>
    <a:srgbClr val="874255"/>
    <a:srgbClr val="8D3E54"/>
    <a:srgbClr val="7027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4" autoAdjust="0"/>
    <p:restoredTop sz="94660"/>
  </p:normalViewPr>
  <p:slideViewPr>
    <p:cSldViewPr snapToGrid="0" showGuides="1">
      <p:cViewPr varScale="1">
        <p:scale>
          <a:sx n="72" d="100"/>
          <a:sy n="72" d="100"/>
        </p:scale>
        <p:origin x="1018" y="3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AE64B43-3E3E-4789-8DB7-194F44668DC0}"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424757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E64B43-3E3E-4789-8DB7-194F44668DC0}"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3793049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E64B43-3E3E-4789-8DB7-194F44668DC0}"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812160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E64B43-3E3E-4789-8DB7-194F44668DC0}"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353766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E64B43-3E3E-4789-8DB7-194F44668DC0}"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395067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AE64B43-3E3E-4789-8DB7-194F44668DC0}"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275945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AE64B43-3E3E-4789-8DB7-194F44668DC0}" type="datetimeFigureOut">
              <a:rPr lang="en-US" smtClean="0"/>
              <a:t>3/16/2017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88628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E64B43-3E3E-4789-8DB7-194F44668DC0}" type="datetimeFigureOut">
              <a:rPr lang="en-US" smtClean="0"/>
              <a:t>3/16/2017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281781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64B43-3E3E-4789-8DB7-194F44668DC0}" type="datetimeFigureOut">
              <a:rPr lang="en-US" smtClean="0"/>
              <a:t>3/16/2017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208573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64B43-3E3E-4789-8DB7-194F44668DC0}"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236147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64B43-3E3E-4789-8DB7-194F44668DC0}"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5CC099-F65E-4621-AC5E-A21459248B67}" type="slidenum">
              <a:rPr lang="en-US" smtClean="0"/>
              <a:t>‹#›</a:t>
            </a:fld>
            <a:endParaRPr lang="en-US"/>
          </a:p>
        </p:txBody>
      </p:sp>
    </p:spTree>
    <p:extLst>
      <p:ext uri="{BB962C8B-B14F-4D97-AF65-F5344CB8AC3E}">
        <p14:creationId xmlns:p14="http://schemas.microsoft.com/office/powerpoint/2010/main" val="290821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64B43-3E3E-4789-8DB7-194F44668DC0}" type="datetimeFigureOut">
              <a:rPr lang="en-US" smtClean="0"/>
              <a:t>3/16/2017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C099-F65E-4621-AC5E-A21459248B67}" type="slidenum">
              <a:rPr lang="en-US" smtClean="0"/>
              <a:t>‹#›</a:t>
            </a:fld>
            <a:endParaRPr lang="en-US"/>
          </a:p>
        </p:txBody>
      </p:sp>
    </p:spTree>
    <p:extLst>
      <p:ext uri="{BB962C8B-B14F-4D97-AF65-F5344CB8AC3E}">
        <p14:creationId xmlns:p14="http://schemas.microsoft.com/office/powerpoint/2010/main" val="2130384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690891"/>
            <a:ext cx="4572000" cy="1569660"/>
          </a:xfrm>
          <a:prstGeom prst="rect">
            <a:avLst/>
          </a:prstGeom>
        </p:spPr>
        <p:txBody>
          <a:bodyPr>
            <a:spAutoFit/>
          </a:bodyPr>
          <a:lstStyle/>
          <a:p>
            <a:r>
              <a:rPr lang="en-US" sz="2400" b="1" dirty="0" smtClean="0">
                <a:latin typeface="Helvetica Neue"/>
              </a:rPr>
              <a:t>GRADING:</a:t>
            </a:r>
          </a:p>
          <a:p>
            <a:r>
              <a:rPr lang="en-US" dirty="0" smtClean="0">
                <a:latin typeface="Helvetica Neue"/>
              </a:rPr>
              <a:t>First </a:t>
            </a:r>
            <a:r>
              <a:rPr lang="en-US" dirty="0">
                <a:latin typeface="Helvetica Neue"/>
              </a:rPr>
              <a:t>essay </a:t>
            </a:r>
            <a:r>
              <a:rPr lang="en-US" dirty="0" smtClean="0">
                <a:latin typeface="Helvetica Neue"/>
              </a:rPr>
              <a:t>25%</a:t>
            </a:r>
          </a:p>
          <a:p>
            <a:r>
              <a:rPr lang="en-US" dirty="0" smtClean="0">
                <a:latin typeface="Helvetica Neue"/>
              </a:rPr>
              <a:t>Second </a:t>
            </a:r>
            <a:r>
              <a:rPr lang="en-US" dirty="0">
                <a:latin typeface="Helvetica Neue"/>
              </a:rPr>
              <a:t>essay </a:t>
            </a:r>
            <a:r>
              <a:rPr lang="en-US" dirty="0" smtClean="0">
                <a:latin typeface="Helvetica Neue"/>
              </a:rPr>
              <a:t>35%</a:t>
            </a:r>
          </a:p>
          <a:p>
            <a:r>
              <a:rPr lang="en-US" dirty="0" smtClean="0">
                <a:latin typeface="Helvetica Neue"/>
              </a:rPr>
              <a:t>Exam 25%</a:t>
            </a:r>
          </a:p>
          <a:p>
            <a:r>
              <a:rPr lang="en-US" dirty="0" smtClean="0">
                <a:latin typeface="Helvetica Neue"/>
              </a:rPr>
              <a:t>Attendance </a:t>
            </a:r>
            <a:r>
              <a:rPr lang="en-US" dirty="0">
                <a:latin typeface="Helvetica Neue"/>
              </a:rPr>
              <a:t>and Participation 15%</a:t>
            </a:r>
            <a:endParaRPr lang="en-US" dirty="0"/>
          </a:p>
        </p:txBody>
      </p:sp>
    </p:spTree>
    <p:extLst>
      <p:ext uri="{BB962C8B-B14F-4D97-AF65-F5344CB8AC3E}">
        <p14:creationId xmlns:p14="http://schemas.microsoft.com/office/powerpoint/2010/main" val="451515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Locke </a:t>
            </a:r>
            <a:r>
              <a:rPr lang="en-US" sz="3600" b="1" i="1" dirty="0" smtClean="0">
                <a:latin typeface="Calibri" panose="020F0502020204030204" pitchFamily="34" charset="0"/>
              </a:rPr>
              <a:t>Human Understanding</a:t>
            </a:r>
            <a:endParaRPr lang="en-US" sz="3600" b="1" i="1" dirty="0"/>
          </a:p>
        </p:txBody>
      </p:sp>
      <p:sp>
        <p:nvSpPr>
          <p:cNvPr id="2" name="Rectangle 1"/>
          <p:cNvSpPr/>
          <p:nvPr/>
        </p:nvSpPr>
        <p:spPr>
          <a:xfrm>
            <a:off x="382772" y="1181687"/>
            <a:ext cx="8617688" cy="3046988"/>
          </a:xfrm>
          <a:prstGeom prst="rect">
            <a:avLst/>
          </a:prstGeom>
        </p:spPr>
        <p:txBody>
          <a:bodyPr wrap="square">
            <a:spAutoFit/>
          </a:bodyPr>
          <a:lstStyle/>
          <a:p>
            <a:pPr algn="ctr"/>
            <a:r>
              <a:rPr lang="en-US" sz="2400" b="1" dirty="0">
                <a:latin typeface="Arial" panose="020B0604020202020204" pitchFamily="34" charset="0"/>
              </a:rPr>
              <a:t>John </a:t>
            </a:r>
            <a:r>
              <a:rPr lang="en-US" sz="2400" b="1" dirty="0" smtClean="0">
                <a:latin typeface="Arial" panose="020B0604020202020204" pitchFamily="34" charset="0"/>
              </a:rPr>
              <a:t>Locke</a:t>
            </a:r>
          </a:p>
          <a:p>
            <a:pPr algn="ctr"/>
            <a:r>
              <a:rPr lang="en-US" sz="2400" dirty="0" smtClean="0">
                <a:latin typeface="Arial" panose="020B0604020202020204" pitchFamily="34" charset="0"/>
              </a:rPr>
              <a:t>1632</a:t>
            </a:r>
            <a:r>
              <a:rPr lang="en-US" sz="2400" dirty="0">
                <a:latin typeface="Arial" panose="020B0604020202020204" pitchFamily="34" charset="0"/>
              </a:rPr>
              <a:t> – </a:t>
            </a:r>
            <a:r>
              <a:rPr lang="en-US" sz="2400" dirty="0" smtClean="0">
                <a:latin typeface="Arial" panose="020B0604020202020204" pitchFamily="34" charset="0"/>
              </a:rPr>
              <a:t>1704</a:t>
            </a:r>
          </a:p>
          <a:p>
            <a:pPr algn="ctr"/>
            <a:r>
              <a:rPr lang="en-US" sz="2400" dirty="0" smtClean="0">
                <a:latin typeface="Arial" panose="020B0604020202020204" pitchFamily="34" charset="0"/>
              </a:rPr>
              <a:t>English</a:t>
            </a:r>
            <a:r>
              <a:rPr lang="en-US" sz="2400" dirty="0">
                <a:latin typeface="Arial" panose="020B0604020202020204" pitchFamily="34" charset="0"/>
              </a:rPr>
              <a:t> philosopher and </a:t>
            </a:r>
            <a:r>
              <a:rPr lang="en-US" sz="2400" dirty="0" smtClean="0">
                <a:latin typeface="Arial" panose="020B0604020202020204" pitchFamily="34" charset="0"/>
              </a:rPr>
              <a:t>physician</a:t>
            </a:r>
          </a:p>
          <a:p>
            <a:pPr algn="ctr"/>
            <a:r>
              <a:rPr lang="en-US" sz="2400" dirty="0" smtClean="0">
                <a:latin typeface="Arial" panose="020B0604020202020204" pitchFamily="34" charset="0"/>
              </a:rPr>
              <a:t>Enlightenment</a:t>
            </a:r>
          </a:p>
          <a:p>
            <a:pPr algn="ctr"/>
            <a:r>
              <a:rPr lang="en-US" sz="2400" dirty="0" smtClean="0">
                <a:latin typeface="Arial" panose="020B0604020202020204" pitchFamily="34" charset="0"/>
              </a:rPr>
              <a:t>"Father </a:t>
            </a:r>
            <a:r>
              <a:rPr lang="en-US" sz="2400" dirty="0">
                <a:latin typeface="Arial" panose="020B0604020202020204" pitchFamily="34" charset="0"/>
              </a:rPr>
              <a:t>of </a:t>
            </a:r>
            <a:r>
              <a:rPr lang="en-US" sz="2400" dirty="0" smtClean="0">
                <a:latin typeface="Arial" panose="020B0604020202020204" pitchFamily="34" charset="0"/>
              </a:rPr>
              <a:t>Liberalism“</a:t>
            </a:r>
          </a:p>
          <a:p>
            <a:pPr algn="ctr"/>
            <a:r>
              <a:rPr lang="en-US" sz="2400" dirty="0" smtClean="0">
                <a:latin typeface="Arial" panose="020B0604020202020204" pitchFamily="34" charset="0"/>
              </a:rPr>
              <a:t>British</a:t>
            </a:r>
            <a:r>
              <a:rPr lang="en-US" sz="2400" dirty="0">
                <a:latin typeface="Arial" panose="020B0604020202020204" pitchFamily="34" charset="0"/>
              </a:rPr>
              <a:t> </a:t>
            </a:r>
            <a:r>
              <a:rPr lang="en-US" sz="2400" dirty="0" smtClean="0">
                <a:latin typeface="Arial" panose="020B0604020202020204" pitchFamily="34" charset="0"/>
              </a:rPr>
              <a:t>empiricists</a:t>
            </a:r>
          </a:p>
          <a:p>
            <a:pPr algn="ctr"/>
            <a:r>
              <a:rPr lang="en-US" sz="2400" dirty="0" smtClean="0">
                <a:latin typeface="Arial" panose="020B0604020202020204" pitchFamily="34" charset="0"/>
              </a:rPr>
              <a:t>social </a:t>
            </a:r>
            <a:r>
              <a:rPr lang="en-US" sz="2400" dirty="0">
                <a:latin typeface="Arial" panose="020B0604020202020204" pitchFamily="34" charset="0"/>
              </a:rPr>
              <a:t>contract </a:t>
            </a:r>
            <a:r>
              <a:rPr lang="en-US" sz="2400" dirty="0" smtClean="0">
                <a:latin typeface="Arial" panose="020B0604020202020204" pitchFamily="34" charset="0"/>
              </a:rPr>
              <a:t>theory</a:t>
            </a:r>
          </a:p>
          <a:p>
            <a:pPr algn="ctr"/>
            <a:r>
              <a:rPr lang="en-US" sz="2400" dirty="0" smtClean="0">
                <a:latin typeface="Arial" panose="020B0604020202020204" pitchFamily="34" charset="0"/>
              </a:rPr>
              <a:t>Republicanism</a:t>
            </a:r>
          </a:p>
        </p:txBody>
      </p:sp>
      <p:sp>
        <p:nvSpPr>
          <p:cNvPr id="3" name="Rectangle 2"/>
          <p:cNvSpPr/>
          <p:nvPr/>
        </p:nvSpPr>
        <p:spPr>
          <a:xfrm>
            <a:off x="382772" y="5295589"/>
            <a:ext cx="7969102" cy="646331"/>
          </a:xfrm>
          <a:prstGeom prst="rect">
            <a:avLst/>
          </a:prstGeom>
        </p:spPr>
        <p:txBody>
          <a:bodyPr wrap="square">
            <a:spAutoFit/>
          </a:bodyPr>
          <a:lstStyle/>
          <a:p>
            <a:r>
              <a:rPr lang="en-US" dirty="0">
                <a:latin typeface="Arial" panose="020B0604020202020204" pitchFamily="34" charset="0"/>
              </a:rPr>
              <a:t>His contributions to classical republicanism and liberal theory are reflected in the United States Declaration of Independence.</a:t>
            </a:r>
            <a:endParaRPr lang="en-US" dirty="0"/>
          </a:p>
        </p:txBody>
      </p:sp>
    </p:spTree>
    <p:extLst>
      <p:ext uri="{BB962C8B-B14F-4D97-AF65-F5344CB8AC3E}">
        <p14:creationId xmlns:p14="http://schemas.microsoft.com/office/powerpoint/2010/main" val="118003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9" name="Rectangle 28"/>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Locke </a:t>
            </a:r>
            <a:r>
              <a:rPr lang="en-US" sz="3600" b="1" i="1" dirty="0" smtClean="0">
                <a:latin typeface="Calibri" panose="020F0502020204030204" pitchFamily="34" charset="0"/>
              </a:rPr>
              <a:t>Human Understanding</a:t>
            </a:r>
            <a:endParaRPr lang="en-US" sz="3600" b="1" i="1" dirty="0"/>
          </a:p>
        </p:txBody>
      </p:sp>
      <p:sp>
        <p:nvSpPr>
          <p:cNvPr id="2" name="Rectangle 2"/>
          <p:cNvSpPr>
            <a:spLocks noChangeArrowheads="1"/>
          </p:cNvSpPr>
          <p:nvPr/>
        </p:nvSpPr>
        <p:spPr bwMode="auto">
          <a:xfrm>
            <a:off x="1366284" y="1510153"/>
            <a:ext cx="6411432" cy="43860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cs typeface="Arial" panose="020B0604020202020204" pitchFamily="34" charset="0"/>
              </a:rPr>
              <a:t>Book 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cs typeface="Arial" panose="020B0604020202020204" pitchFamily="34" charset="0"/>
              </a:rPr>
              <a:t>The main thesis is that there are "No Innate Principles", by this reasoning: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cs typeface="Arial" panose="020B0604020202020204" pitchFamily="34" charset="0"/>
              </a:rPr>
              <a:t>If we will attentively consider new born children, we shall have little reason to think that they bring many ideas into the world with them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cs typeface="Arial" panose="020B0604020202020204" pitchFamily="34" charset="0"/>
              </a:rPr>
              <a:t>and that "by degrees afterward, ideas come into their minds.“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cs typeface="Arial" panose="020B0604020202020204" pitchFamily="34" charset="0"/>
              </a:rPr>
              <a:t>Book I of the </a:t>
            </a:r>
            <a:r>
              <a:rPr kumimoji="0" lang="en-US" altLang="en-US" sz="1400" b="0" i="1" u="none" strike="noStrike" cap="none" normalizeH="0" baseline="0" dirty="0" smtClean="0">
                <a:ln>
                  <a:noFill/>
                </a:ln>
                <a:effectLst/>
                <a:cs typeface="Arial" panose="020B0604020202020204" pitchFamily="34" charset="0"/>
              </a:rPr>
              <a:t>Essay</a:t>
            </a:r>
            <a:r>
              <a:rPr kumimoji="0" lang="en-US" altLang="en-US" sz="1400" b="0" i="0" u="none" strike="noStrike" cap="none" normalizeH="0" baseline="0" dirty="0" smtClean="0">
                <a:ln>
                  <a:noFill/>
                </a:ln>
                <a:effectLst/>
                <a:cs typeface="Arial" panose="020B0604020202020204" pitchFamily="34" charset="0"/>
              </a:rPr>
              <a:t> is devoted to an attack on nativism or the doctrine of innate ideas. Locke allowed that some ideas are in the mind from an early age, but argued that such ideas are furnished by the senses starting in the womb: for instance, differences between </a:t>
            </a:r>
            <a:r>
              <a:rPr kumimoji="0" lang="en-US" altLang="en-US" sz="1400" b="0" i="0" u="none" strike="noStrike" cap="none" normalizeH="0" baseline="0" dirty="0" err="1" smtClean="0">
                <a:ln>
                  <a:noFill/>
                </a:ln>
                <a:effectLst/>
                <a:cs typeface="Arial" panose="020B0604020202020204" pitchFamily="34" charset="0"/>
              </a:rPr>
              <a:t>colours</a:t>
            </a:r>
            <a:r>
              <a:rPr kumimoji="0" lang="en-US" altLang="en-US" sz="1400" b="0" i="0" u="none" strike="noStrike" cap="none" normalizeH="0" baseline="0" dirty="0" smtClean="0">
                <a:ln>
                  <a:noFill/>
                </a:ln>
                <a:effectLst/>
                <a:cs typeface="Arial" panose="020B0604020202020204" pitchFamily="34" charset="0"/>
              </a:rPr>
              <a:t> or tastes. If we have a universal understanding of a concept like sweetness, it is not because this is an innate idea, but because we are all exposed to sweet tastes at an early age.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effectLst/>
                <a:cs typeface="Arial" panose="020B0604020202020204" pitchFamily="34" charset="0"/>
              </a:rPr>
              <a:t>One of Locke's fundamental arguments against innate ideas is the very fact that there is no truth to which all people attest. He took the time to argue against a number of propositions that rationalists offer as universally accepted truth, for instance the principle of identity, pointing out that at the very least children and idiots are often unaware of these propositions.</a:t>
            </a:r>
          </a:p>
        </p:txBody>
      </p:sp>
    </p:spTree>
    <p:extLst>
      <p:ext uri="{BB962C8B-B14F-4D97-AF65-F5344CB8AC3E}">
        <p14:creationId xmlns:p14="http://schemas.microsoft.com/office/powerpoint/2010/main" val="3340008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Locke </a:t>
            </a:r>
            <a:r>
              <a:rPr lang="en-US" sz="3600" b="1" i="1" dirty="0" smtClean="0">
                <a:latin typeface="Calibri" panose="020F0502020204030204" pitchFamily="34" charset="0"/>
              </a:rPr>
              <a:t>Human Understanding</a:t>
            </a:r>
            <a:endParaRPr lang="en-US" sz="3600" b="1" i="1" dirty="0"/>
          </a:p>
        </p:txBody>
      </p:sp>
      <p:sp>
        <p:nvSpPr>
          <p:cNvPr id="6" name="Rectangle 2"/>
          <p:cNvSpPr>
            <a:spLocks noChangeArrowheads="1"/>
          </p:cNvSpPr>
          <p:nvPr/>
        </p:nvSpPr>
        <p:spPr bwMode="auto">
          <a:xfrm>
            <a:off x="765544" y="2128783"/>
            <a:ext cx="7612912" cy="17391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cs typeface="Arial" panose="020B0604020202020204" pitchFamily="34" charset="0"/>
              </a:rPr>
              <a:t>... they (perceptions)</a:t>
            </a:r>
            <a:r>
              <a:rPr kumimoji="0" lang="en-US" altLang="en-US" sz="2000" b="0" i="0" u="none" strike="noStrike" cap="none" normalizeH="0" dirty="0" smtClean="0">
                <a:ln>
                  <a:noFill/>
                </a:ln>
                <a:effectLst/>
                <a:cs typeface="Arial" panose="020B0604020202020204" pitchFamily="34" charset="0"/>
              </a:rPr>
              <a:t> </a:t>
            </a:r>
            <a:r>
              <a:rPr kumimoji="0" lang="en-US" altLang="en-US" sz="2000" b="0" i="0" u="none" strike="noStrike" cap="none" normalizeH="0" baseline="0" dirty="0" smtClean="0">
                <a:ln>
                  <a:noFill/>
                </a:ln>
                <a:effectLst/>
                <a:cs typeface="Arial" panose="020B0604020202020204" pitchFamily="34" charset="0"/>
              </a:rPr>
              <a:t>are exactly the images and resemblances of something inherent in the subject: most of those</a:t>
            </a:r>
            <a:r>
              <a:rPr kumimoji="0" lang="en-US" altLang="en-US" sz="2000" b="0" i="0" u="none" strike="noStrike" cap="none" normalizeH="0" dirty="0" smtClean="0">
                <a:ln>
                  <a:noFill/>
                </a:ln>
                <a:effectLst/>
                <a:cs typeface="Arial" panose="020B0604020202020204" pitchFamily="34" charset="0"/>
              </a:rPr>
              <a:t> of sensation being in the mind no more the likeness of something existing without us, than the names that stand for them are the likeness of our ideas, which yet upon hearing they are apt to excite in us.</a:t>
            </a:r>
            <a:endParaRPr kumimoji="0" lang="en-US" altLang="en-US" sz="1400" b="0" i="0" u="none" strike="noStrike" cap="none" normalizeH="0" baseline="0" dirty="0" smtClean="0">
              <a:ln>
                <a:noFill/>
              </a:ln>
              <a:effectLst/>
              <a:cs typeface="Arial" panose="020B0604020202020204" pitchFamily="34" charset="0"/>
            </a:endParaRPr>
          </a:p>
        </p:txBody>
      </p:sp>
      <p:sp>
        <p:nvSpPr>
          <p:cNvPr id="7" name="Rectangle 2"/>
          <p:cNvSpPr>
            <a:spLocks noChangeArrowheads="1"/>
          </p:cNvSpPr>
          <p:nvPr/>
        </p:nvSpPr>
        <p:spPr bwMode="auto">
          <a:xfrm>
            <a:off x="765544" y="4210993"/>
            <a:ext cx="7612912" cy="17391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39675"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effectLst/>
                <a:cs typeface="Arial" panose="020B0604020202020204" pitchFamily="34" charset="0"/>
              </a:rPr>
              <a:t>What I have said concerning </a:t>
            </a:r>
            <a:r>
              <a:rPr kumimoji="0" lang="en-US" altLang="en-US" sz="2000" b="0" i="0" u="none" strike="noStrike" cap="none" normalizeH="0" baseline="0" dirty="0" err="1" smtClean="0">
                <a:ln>
                  <a:noFill/>
                </a:ln>
                <a:effectLst/>
                <a:cs typeface="Arial" panose="020B0604020202020204" pitchFamily="34" charset="0"/>
              </a:rPr>
              <a:t>colours</a:t>
            </a:r>
            <a:r>
              <a:rPr kumimoji="0" lang="en-US" altLang="en-US" sz="2000" b="0" i="0" u="none" strike="noStrike" cap="none" normalizeH="0" baseline="0" dirty="0" smtClean="0">
                <a:ln>
                  <a:noFill/>
                </a:ln>
                <a:effectLst/>
                <a:cs typeface="Arial" panose="020B0604020202020204" pitchFamily="34" charset="0"/>
              </a:rPr>
              <a:t> and smells may be understood also of tastes</a:t>
            </a:r>
            <a:r>
              <a:rPr kumimoji="0" lang="en-US" altLang="en-US" sz="2000" b="0" i="0" u="none" strike="noStrike" cap="none" normalizeH="0" dirty="0" smtClean="0">
                <a:ln>
                  <a:noFill/>
                </a:ln>
                <a:effectLst/>
                <a:cs typeface="Arial" panose="020B0604020202020204" pitchFamily="34" charset="0"/>
              </a:rPr>
              <a:t> and sounds, and other the like sensible qualities; which, whatever reality we by mistake attribute to them, are in truth nothing in the object themselves, but powers to produce various sensations in us;</a:t>
            </a:r>
            <a:endParaRPr kumimoji="0" lang="en-US" altLang="en-US" sz="1400" b="0" i="0" u="none" strike="noStrike" cap="none" normalizeH="0" baseline="0" dirty="0" smtClean="0">
              <a:ln>
                <a:noFill/>
              </a:ln>
              <a:effectLst/>
              <a:cs typeface="Arial" panose="020B0604020202020204" pitchFamily="34" charset="0"/>
            </a:endParaRPr>
          </a:p>
        </p:txBody>
      </p:sp>
    </p:spTree>
    <p:extLst>
      <p:ext uri="{BB962C8B-B14F-4D97-AF65-F5344CB8AC3E}">
        <p14:creationId xmlns:p14="http://schemas.microsoft.com/office/powerpoint/2010/main" val="346543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1775" y="3085881"/>
            <a:ext cx="3286125" cy="3495675"/>
          </a:xfrm>
          <a:prstGeom prst="rect">
            <a:avLst/>
          </a:prstGeom>
        </p:spPr>
      </p:pic>
      <p:sp>
        <p:nvSpPr>
          <p:cNvPr id="4" name="Rectangle 3"/>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Locke </a:t>
            </a:r>
            <a:r>
              <a:rPr lang="en-US" sz="3600" b="1" i="1" dirty="0" smtClean="0">
                <a:latin typeface="Calibri" panose="020F0502020204030204" pitchFamily="34" charset="0"/>
              </a:rPr>
              <a:t>Human Understanding</a:t>
            </a:r>
            <a:endParaRPr lang="en-US" sz="3600" b="1" i="1" dirty="0"/>
          </a:p>
        </p:txBody>
      </p:sp>
      <p:pic>
        <p:nvPicPr>
          <p:cNvPr id="8" name="Picture 2" descr="http://www.energymedc.com/images/light%20spectr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959" y="1139872"/>
            <a:ext cx="7648532" cy="22464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490" y="4060530"/>
            <a:ext cx="3057525" cy="1971675"/>
          </a:xfrm>
          <a:prstGeom prst="rect">
            <a:avLst/>
          </a:prstGeom>
        </p:spPr>
      </p:pic>
    </p:spTree>
    <p:extLst>
      <p:ext uri="{BB962C8B-B14F-4D97-AF65-F5344CB8AC3E}">
        <p14:creationId xmlns:p14="http://schemas.microsoft.com/office/powerpoint/2010/main" val="24698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8728" y="-125963"/>
            <a:ext cx="8330609"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Immanuel Kant </a:t>
            </a:r>
            <a:r>
              <a:rPr lang="en-US" sz="3600" b="1" i="1" dirty="0" smtClean="0">
                <a:latin typeface="Calibri" panose="020F0502020204030204" pitchFamily="34" charset="0"/>
              </a:rPr>
              <a:t>Critique of Pure Reason</a:t>
            </a:r>
            <a:endParaRPr lang="en-US" sz="3600" b="1" i="1" dirty="0"/>
          </a:p>
        </p:txBody>
      </p:sp>
      <p:pic>
        <p:nvPicPr>
          <p:cNvPr id="8194" name="Picture 2" descr="Kant 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816" y="1139872"/>
            <a:ext cx="3810368" cy="549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53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3"/>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8728" y="-125963"/>
            <a:ext cx="8330609"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Immanuel Kant </a:t>
            </a:r>
            <a:r>
              <a:rPr lang="en-US" sz="3600" b="1" i="1" dirty="0" smtClean="0">
                <a:latin typeface="Calibri" panose="020F0502020204030204" pitchFamily="34" charset="0"/>
              </a:rPr>
              <a:t>Critique of Pure Reason</a:t>
            </a:r>
            <a:endParaRPr lang="en-US" sz="3600" b="1" i="1" dirty="0"/>
          </a:p>
        </p:txBody>
      </p:sp>
      <p:sp>
        <p:nvSpPr>
          <p:cNvPr id="2" name="Rectangle 2"/>
          <p:cNvSpPr>
            <a:spLocks noChangeArrowheads="1"/>
          </p:cNvSpPr>
          <p:nvPr/>
        </p:nvSpPr>
        <p:spPr bwMode="auto">
          <a:xfrm>
            <a:off x="792133" y="2031715"/>
            <a:ext cx="7931887" cy="38472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Arial" panose="020B0604020202020204" pitchFamily="34" charset="0"/>
              </a:rPr>
              <a:t>Immanuel Kant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Arial" panose="020B0604020202020204" pitchFamily="34" charset="0"/>
                <a:cs typeface="Arial" panose="020B0604020202020204" pitchFamily="34" charset="0"/>
              </a:rPr>
              <a:t>1724 – 1804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Arial" panose="020B0604020202020204" pitchFamily="34" charset="0"/>
                <a:cs typeface="Arial" panose="020B0604020202020204" pitchFamily="34" charset="0"/>
              </a:rPr>
              <a:t>German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cs typeface="Arial" panose="020B0604020202020204" pitchFamily="34" charset="0"/>
            </a:endParaRPr>
          </a:p>
          <a:p>
            <a:pPr lvl="0"/>
            <a:r>
              <a:rPr lang="en-US" i="1" dirty="0"/>
              <a:t>Critique of Pure Reason</a:t>
            </a:r>
            <a:endParaRPr kumimoji="0" lang="en-US" altLang="en-US" b="0" i="0" u="none" strike="noStrike" cap="none" normalizeH="0" baseline="0" dirty="0" smtClean="0">
              <a:ln>
                <a:noFill/>
              </a:ln>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smtClean="0">
                <a:ln>
                  <a:noFill/>
                </a:ln>
                <a:effectLst/>
                <a:latin typeface="Arial" panose="020B0604020202020204" pitchFamily="34" charset="0"/>
                <a:cs typeface="Arial" panose="020B0604020202020204" pitchFamily="34" charset="0"/>
              </a:rPr>
              <a:t>human mind creates the structure of human experience</a:t>
            </a:r>
          </a:p>
          <a:p>
            <a:pPr marL="285750" lvl="0" indent="-285750">
              <a:buFontTx/>
              <a:buChar char="-"/>
            </a:pPr>
            <a:r>
              <a:rPr lang="en-US" altLang="en-US" sz="1600" dirty="0">
                <a:cs typeface="Arial" panose="020B0604020202020204" pitchFamily="34" charset="0"/>
              </a:rPr>
              <a:t>space and time are forms of our sensibility</a:t>
            </a:r>
          </a:p>
          <a:p>
            <a:pPr marL="285750" lvl="0" indent="-285750">
              <a:buFontTx/>
              <a:buChar char="-"/>
            </a:pPr>
            <a:r>
              <a:rPr lang="en-US" altLang="en-US" sz="1600" dirty="0">
                <a:cs typeface="Arial" panose="020B0604020202020204" pitchFamily="34" charset="0"/>
              </a:rPr>
              <a:t>the world as it is "in-itself" is independent of our concepts of it</a:t>
            </a:r>
          </a:p>
          <a:p>
            <a:pPr lvl="0"/>
            <a:endParaRPr lang="en-US" sz="1600" i="1" dirty="0" smtClean="0"/>
          </a:p>
          <a:p>
            <a:pPr lvl="0"/>
            <a:r>
              <a:rPr lang="en-US" i="1" dirty="0" smtClean="0"/>
              <a:t>Critique </a:t>
            </a:r>
            <a:r>
              <a:rPr lang="en-US" i="1" dirty="0"/>
              <a:t>of Practical Reason</a:t>
            </a:r>
            <a:endParaRPr kumimoji="0" lang="en-US" altLang="en-US" b="0" i="0" u="none" strike="noStrike" cap="none" normalizeH="0" baseline="0" dirty="0" smtClean="0">
              <a:ln>
                <a:noFill/>
              </a:ln>
              <a:effectLs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smtClean="0">
                <a:ln>
                  <a:noFill/>
                </a:ln>
                <a:effectLst/>
                <a:latin typeface="Arial" panose="020B0604020202020204" pitchFamily="34" charset="0"/>
                <a:cs typeface="Arial" panose="020B0604020202020204" pitchFamily="34" charset="0"/>
              </a:rPr>
              <a:t>reason is the source of morality</a:t>
            </a:r>
          </a:p>
          <a:p>
            <a:pPr lvl="0"/>
            <a:endParaRPr lang="en-US" sz="1600" i="1" dirty="0" smtClean="0"/>
          </a:p>
          <a:p>
            <a:pPr lvl="0"/>
            <a:r>
              <a:rPr lang="en-US" i="1" dirty="0" smtClean="0"/>
              <a:t>Critique </a:t>
            </a:r>
            <a:r>
              <a:rPr lang="en-US" i="1" dirty="0"/>
              <a:t>of Judgment</a:t>
            </a:r>
            <a:endParaRPr lang="en-US" altLang="en-US" dirty="0">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smtClean="0">
                <a:ln>
                  <a:noFill/>
                </a:ln>
                <a:effectLst/>
                <a:latin typeface="Arial" panose="020B0604020202020204" pitchFamily="34" charset="0"/>
                <a:cs typeface="Arial" panose="020B0604020202020204" pitchFamily="34" charset="0"/>
              </a:rPr>
              <a:t>aesthetics arises from a faculty of disinterested judgment</a:t>
            </a:r>
          </a:p>
          <a:p>
            <a:pPr marR="0" lvl="0" algn="l" defTabSz="914400" rtl="0" eaLnBrk="0" fontAlgn="base" latinLnBrk="0" hangingPunct="0">
              <a:lnSpc>
                <a:spcPct val="100000"/>
              </a:lnSpc>
              <a:spcBef>
                <a:spcPct val="0"/>
              </a:spcBef>
              <a:spcAft>
                <a:spcPct val="0"/>
              </a:spcAft>
              <a:buClrTx/>
              <a:buSzTx/>
              <a:tabLst/>
            </a:pPr>
            <a:endParaRPr lang="en-US" altLang="en-US" sz="1600" dirty="0">
              <a:cs typeface="Arial" panose="020B0604020202020204" pitchFamily="34" charset="0"/>
            </a:endParaRPr>
          </a:p>
        </p:txBody>
      </p:sp>
    </p:spTree>
    <p:extLst>
      <p:ext uri="{BB962C8B-B14F-4D97-AF65-F5344CB8AC3E}">
        <p14:creationId xmlns:p14="http://schemas.microsoft.com/office/powerpoint/2010/main" val="3801280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98728" y="-125963"/>
            <a:ext cx="8330609"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Immanuel Kant </a:t>
            </a:r>
            <a:r>
              <a:rPr lang="en-US" sz="3600" b="1" i="1" dirty="0" smtClean="0">
                <a:latin typeface="Calibri" panose="020F0502020204030204" pitchFamily="34" charset="0"/>
              </a:rPr>
              <a:t>Critique of Pure Reason</a:t>
            </a:r>
            <a:endParaRPr lang="en-US" sz="3600" b="1" i="1" dirty="0"/>
          </a:p>
        </p:txBody>
      </p:sp>
      <p:sp>
        <p:nvSpPr>
          <p:cNvPr id="2" name="Rectangle 1"/>
          <p:cNvSpPr/>
          <p:nvPr/>
        </p:nvSpPr>
        <p:spPr>
          <a:xfrm>
            <a:off x="74434" y="1584963"/>
            <a:ext cx="8979196" cy="4801314"/>
          </a:xfrm>
          <a:prstGeom prst="rect">
            <a:avLst/>
          </a:prstGeom>
        </p:spPr>
        <p:txBody>
          <a:bodyPr wrap="square">
            <a:spAutoFit/>
          </a:bodyPr>
          <a:lstStyle/>
          <a:p>
            <a:r>
              <a:rPr lang="en-US" dirty="0">
                <a:latin typeface="Arial" panose="020B0604020202020204" pitchFamily="34" charset="0"/>
              </a:rPr>
              <a:t>In one of Kant's major works, the </a:t>
            </a:r>
            <a:r>
              <a:rPr lang="en-US" i="1" dirty="0">
                <a:latin typeface="Arial" panose="020B0604020202020204" pitchFamily="34" charset="0"/>
              </a:rPr>
              <a:t>Critique of Pure Reason</a:t>
            </a:r>
            <a:r>
              <a:rPr lang="en-US" dirty="0">
                <a:latin typeface="Arial" panose="020B0604020202020204" pitchFamily="34" charset="0"/>
              </a:rPr>
              <a:t> (</a:t>
            </a:r>
            <a:r>
              <a:rPr lang="en-US" i="1" dirty="0" err="1">
                <a:latin typeface="Arial" panose="020B0604020202020204" pitchFamily="34" charset="0"/>
              </a:rPr>
              <a:t>Kritik</a:t>
            </a:r>
            <a:r>
              <a:rPr lang="en-US" i="1" dirty="0">
                <a:latin typeface="Arial" panose="020B0604020202020204" pitchFamily="34" charset="0"/>
              </a:rPr>
              <a:t> der </a:t>
            </a:r>
            <a:r>
              <a:rPr lang="en-US" i="1" dirty="0" err="1">
                <a:latin typeface="Arial" panose="020B0604020202020204" pitchFamily="34" charset="0"/>
              </a:rPr>
              <a:t>reinen</a:t>
            </a:r>
            <a:r>
              <a:rPr lang="en-US" i="1" dirty="0">
                <a:latin typeface="Arial" panose="020B0604020202020204" pitchFamily="34" charset="0"/>
              </a:rPr>
              <a:t> </a:t>
            </a:r>
            <a:r>
              <a:rPr lang="en-US" i="1" dirty="0" err="1">
                <a:latin typeface="Arial" panose="020B0604020202020204" pitchFamily="34" charset="0"/>
              </a:rPr>
              <a:t>Vernunft</a:t>
            </a:r>
            <a:r>
              <a:rPr lang="en-US" dirty="0">
                <a:latin typeface="Arial" panose="020B0604020202020204" pitchFamily="34" charset="0"/>
              </a:rPr>
              <a:t>, 1781</a:t>
            </a:r>
            <a:r>
              <a:rPr lang="en-US" dirty="0" smtClean="0">
                <a:latin typeface="Arial" panose="020B0604020202020204" pitchFamily="34" charset="0"/>
              </a:rPr>
              <a:t>),</a:t>
            </a:r>
            <a:r>
              <a:rPr lang="en-US" dirty="0">
                <a:latin typeface="Arial" panose="020B0604020202020204" pitchFamily="34" charset="0"/>
              </a:rPr>
              <a:t> he attempted to explain the relationship between reason and human experience and to move beyond the failures of traditional philosophy and metaphysics. Kant wanted to put an end to an era of futile and speculative theories of human experience, while resisting the skepticism of thinkers such as David Hume. Kant regarded himself as ending and showing the way beyond the impasse which modern philosophy had led to between rationalists and </a:t>
            </a:r>
            <a:r>
              <a:rPr lang="en-US" dirty="0" smtClean="0">
                <a:latin typeface="Arial" panose="020B0604020202020204" pitchFamily="34" charset="0"/>
              </a:rPr>
              <a:t>empiricists,</a:t>
            </a:r>
            <a:r>
              <a:rPr lang="en-US" dirty="0">
                <a:latin typeface="Arial" panose="020B0604020202020204" pitchFamily="34" charset="0"/>
              </a:rPr>
              <a:t> and is widely held to have synthesized these two early modern traditions in his </a:t>
            </a:r>
            <a:r>
              <a:rPr lang="en-US" dirty="0" smtClean="0">
                <a:latin typeface="Arial" panose="020B0604020202020204" pitchFamily="34" charset="0"/>
              </a:rPr>
              <a:t>thought.</a:t>
            </a:r>
          </a:p>
          <a:p>
            <a:endParaRPr lang="en-US" dirty="0">
              <a:latin typeface="Arial" panose="020B0604020202020204" pitchFamily="34" charset="0"/>
            </a:endParaRPr>
          </a:p>
          <a:p>
            <a:r>
              <a:rPr lang="en-US" dirty="0">
                <a:latin typeface="Arial" panose="020B0604020202020204" pitchFamily="34" charset="0"/>
              </a:rPr>
              <a:t>Kant argued that our experiences are structured by necessary features of our minds. In his view, the mind shapes and structures experience so that, on an abstract level, all human experience shares certain essential structural features. Among other things, Kant believed that the concepts of </a:t>
            </a:r>
            <a:r>
              <a:rPr lang="en-US" i="1" dirty="0">
                <a:latin typeface="Arial" panose="020B0604020202020204" pitchFamily="34" charset="0"/>
              </a:rPr>
              <a:t>space</a:t>
            </a:r>
            <a:r>
              <a:rPr lang="en-US" dirty="0">
                <a:latin typeface="Arial" panose="020B0604020202020204" pitchFamily="34" charset="0"/>
              </a:rPr>
              <a:t> and </a:t>
            </a:r>
            <a:r>
              <a:rPr lang="en-US" i="1" dirty="0">
                <a:latin typeface="Arial" panose="020B0604020202020204" pitchFamily="34" charset="0"/>
              </a:rPr>
              <a:t>time</a:t>
            </a:r>
            <a:r>
              <a:rPr lang="en-US" dirty="0">
                <a:latin typeface="Arial" panose="020B0604020202020204" pitchFamily="34" charset="0"/>
              </a:rPr>
              <a:t> are integral to all human experience, as are our concepts of </a:t>
            </a:r>
            <a:r>
              <a:rPr lang="en-US" i="1" dirty="0">
                <a:latin typeface="Arial" panose="020B0604020202020204" pitchFamily="34" charset="0"/>
              </a:rPr>
              <a:t>cause</a:t>
            </a:r>
            <a:r>
              <a:rPr lang="en-US" dirty="0">
                <a:latin typeface="Arial" panose="020B0604020202020204" pitchFamily="34" charset="0"/>
              </a:rPr>
              <a:t> and </a:t>
            </a:r>
            <a:r>
              <a:rPr lang="en-US" i="1" dirty="0" smtClean="0">
                <a:latin typeface="Arial" panose="020B0604020202020204" pitchFamily="34" charset="0"/>
              </a:rPr>
              <a:t>effect</a:t>
            </a:r>
            <a:r>
              <a:rPr lang="en-US" dirty="0" smtClean="0">
                <a:latin typeface="Arial" panose="020B0604020202020204" pitchFamily="34" charset="0"/>
              </a:rPr>
              <a:t>.</a:t>
            </a:r>
            <a:r>
              <a:rPr lang="en-US" dirty="0">
                <a:latin typeface="Arial" panose="020B0604020202020204" pitchFamily="34" charset="0"/>
              </a:rPr>
              <a:t> One important consequence of this view is that our experience of things is always of the </a:t>
            </a:r>
            <a:r>
              <a:rPr lang="en-US" i="1" dirty="0">
                <a:latin typeface="Arial" panose="020B0604020202020204" pitchFamily="34" charset="0"/>
              </a:rPr>
              <a:t>phenomenal</a:t>
            </a:r>
            <a:r>
              <a:rPr lang="en-US" dirty="0">
                <a:latin typeface="Arial" panose="020B0604020202020204" pitchFamily="34" charset="0"/>
              </a:rPr>
              <a:t> world as conveyed by our senses: we do not have direct access to things in themselves, the so-called </a:t>
            </a:r>
            <a:r>
              <a:rPr lang="en-US" i="1" dirty="0" err="1">
                <a:latin typeface="Arial" panose="020B0604020202020204" pitchFamily="34" charset="0"/>
              </a:rPr>
              <a:t>noumenal</a:t>
            </a:r>
            <a:r>
              <a:rPr lang="en-US" dirty="0">
                <a:latin typeface="Arial" panose="020B0604020202020204" pitchFamily="34" charset="0"/>
              </a:rPr>
              <a:t> world</a:t>
            </a:r>
            <a:r>
              <a:rPr lang="en-US" dirty="0" smtClean="0">
                <a:latin typeface="Arial" panose="020B0604020202020204" pitchFamily="34" charset="0"/>
              </a:rPr>
              <a:t>.</a:t>
            </a:r>
            <a:endParaRPr lang="en-US" b="0" i="0" dirty="0">
              <a:effectLst/>
              <a:latin typeface="Arial" panose="020B0604020202020204" pitchFamily="34" charset="0"/>
            </a:endParaRPr>
          </a:p>
        </p:txBody>
      </p:sp>
      <p:sp>
        <p:nvSpPr>
          <p:cNvPr id="3" name="Rectangle 2"/>
          <p:cNvSpPr/>
          <p:nvPr/>
        </p:nvSpPr>
        <p:spPr>
          <a:xfrm>
            <a:off x="74434" y="4024423"/>
            <a:ext cx="8979196" cy="2429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17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lipartbest.com/cliparts/ncB/Mk5/ncBMk5g5i.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39557" y="1041879"/>
            <a:ext cx="51435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826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richferguson.com/magic-images/cube-color-illus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62212" y="1895257"/>
            <a:ext cx="4219575" cy="310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74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imgur.com/N4qUotC.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7590" y="144529"/>
            <a:ext cx="8767209" cy="656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933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i.dailymail.co.uk/i/gif/2016/12/rotating-mask-illusion-fac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56221" y="1546815"/>
            <a:ext cx="5715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imgur.com/GUvKdr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3166" y="2442831"/>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244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atch the Orange Dot Optical Illus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177563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469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60457"/>
            <a:ext cx="9144000" cy="1134823"/>
          </a:xfrm>
          <a:prstGeom prst="rect">
            <a:avLst/>
          </a:prstGeom>
          <a:solidFill>
            <a:srgbClr val="70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Hume’s Standard of Taste</a:t>
            </a:r>
            <a:endParaRPr lang="en-US" sz="3600" b="1" i="1" dirty="0"/>
          </a:p>
        </p:txBody>
      </p:sp>
      <p:sp>
        <p:nvSpPr>
          <p:cNvPr id="2" name="Rectangle 1"/>
          <p:cNvSpPr/>
          <p:nvPr/>
        </p:nvSpPr>
        <p:spPr>
          <a:xfrm>
            <a:off x="138216" y="1072404"/>
            <a:ext cx="8952614" cy="5909310"/>
          </a:xfrm>
          <a:prstGeom prst="rect">
            <a:avLst/>
          </a:prstGeom>
        </p:spPr>
        <p:txBody>
          <a:bodyPr wrap="square">
            <a:spAutoFit/>
          </a:bodyPr>
          <a:lstStyle/>
          <a:p>
            <a:r>
              <a:rPr lang="en-US" i="1" dirty="0" smtClean="0">
                <a:latin typeface="Arial" panose="020B0604020202020204" pitchFamily="34" charset="0"/>
              </a:rPr>
              <a:t>Of </a:t>
            </a:r>
            <a:r>
              <a:rPr lang="en-US" i="1" dirty="0">
                <a:latin typeface="Arial" panose="020B0604020202020204" pitchFamily="34" charset="0"/>
              </a:rPr>
              <a:t>the Standard of Taste</a:t>
            </a:r>
            <a:r>
              <a:rPr lang="en-US" dirty="0">
                <a:latin typeface="Arial" panose="020B0604020202020204" pitchFamily="34" charset="0"/>
              </a:rPr>
              <a:t> was a seminal essay on aesthetics that is innovative because it requires Hume to address the apparent relativity of taste, a conclusion that </a:t>
            </a:r>
            <a:r>
              <a:rPr lang="en-US" dirty="0" smtClean="0">
                <a:latin typeface="Arial" panose="020B0604020202020204" pitchFamily="34" charset="0"/>
              </a:rPr>
              <a:t>follows </a:t>
            </a:r>
            <a:r>
              <a:rPr lang="en-US" dirty="0">
                <a:latin typeface="Arial" panose="020B0604020202020204" pitchFamily="34" charset="0"/>
              </a:rPr>
              <a:t>from his own assumption that the "good" or "beauty" of a good work of art is identical with the positive human responses it generates</a:t>
            </a:r>
            <a:r>
              <a:rPr lang="en-US" dirty="0" smtClean="0">
                <a:latin typeface="Arial" panose="020B0604020202020204" pitchFamily="34" charset="0"/>
              </a:rPr>
              <a:t>.</a:t>
            </a:r>
          </a:p>
          <a:p>
            <a:endParaRPr lang="en-US" dirty="0">
              <a:latin typeface="Arial" panose="020B0604020202020204" pitchFamily="34" charset="0"/>
            </a:endParaRPr>
          </a:p>
          <a:p>
            <a:r>
              <a:rPr lang="en-US" dirty="0" smtClean="0">
                <a:latin typeface="Arial" panose="020B0604020202020204" pitchFamily="34" charset="0"/>
              </a:rPr>
              <a:t>The </a:t>
            </a:r>
            <a:r>
              <a:rPr lang="en-US" dirty="0">
                <a:latin typeface="Arial" panose="020B0604020202020204" pitchFamily="34" charset="0"/>
              </a:rPr>
              <a:t>essay's focus on the subject (the viewer, the reader) rather than the object (the painting, the book) is typical of the British "sentimentalists" or moral sense theorists of the eighteenth </a:t>
            </a:r>
            <a:r>
              <a:rPr lang="en-US" dirty="0" smtClean="0">
                <a:latin typeface="Arial" panose="020B0604020202020204" pitchFamily="34" charset="0"/>
              </a:rPr>
              <a:t>century.</a:t>
            </a:r>
          </a:p>
          <a:p>
            <a:endParaRPr lang="en-US" dirty="0">
              <a:latin typeface="Arial" panose="020B0604020202020204" pitchFamily="34" charset="0"/>
            </a:endParaRPr>
          </a:p>
          <a:p>
            <a:r>
              <a:rPr lang="en-US" dirty="0" smtClean="0">
                <a:latin typeface="Arial" panose="020B0604020202020204" pitchFamily="34" charset="0"/>
              </a:rPr>
              <a:t>Hume </a:t>
            </a:r>
            <a:r>
              <a:rPr lang="en-US" dirty="0">
                <a:latin typeface="Arial" panose="020B0604020202020204" pitchFamily="34" charset="0"/>
              </a:rPr>
              <a:t>begins with the observation that there is much variety in people's taste (or the aesthetic judgments people make</a:t>
            </a:r>
            <a:r>
              <a:rPr lang="en-US" dirty="0" smtClean="0">
                <a:latin typeface="Arial" panose="020B0604020202020204" pitchFamily="34" charset="0"/>
              </a:rPr>
              <a:t>).</a:t>
            </a:r>
          </a:p>
          <a:p>
            <a:r>
              <a:rPr lang="en-US" dirty="0" smtClean="0">
                <a:latin typeface="Arial" panose="020B0604020202020204" pitchFamily="34" charset="0"/>
              </a:rPr>
              <a:t>However</a:t>
            </a:r>
            <a:r>
              <a:rPr lang="en-US" dirty="0">
                <a:latin typeface="Arial" panose="020B0604020202020204" pitchFamily="34" charset="0"/>
              </a:rPr>
              <a:t>, Hume argues that there is a common mechanism in human nature that gives rise to, and often even provides justification for, such judgments. He </a:t>
            </a:r>
            <a:r>
              <a:rPr lang="en-US" dirty="0" smtClean="0">
                <a:latin typeface="Arial" panose="020B0604020202020204" pitchFamily="34" charset="0"/>
              </a:rPr>
              <a:t>argues </a:t>
            </a:r>
            <a:r>
              <a:rPr lang="en-US" dirty="0">
                <a:latin typeface="Arial" panose="020B0604020202020204" pitchFamily="34" charset="0"/>
              </a:rPr>
              <a:t>that this still leaves room for the ability to refine one's aesthetic </a:t>
            </a:r>
            <a:r>
              <a:rPr lang="en-US" dirty="0" smtClean="0">
                <a:latin typeface="Arial" panose="020B0604020202020204" pitchFamily="34" charset="0"/>
              </a:rPr>
              <a:t>palate.</a:t>
            </a:r>
          </a:p>
          <a:p>
            <a:endParaRPr lang="en-US" dirty="0">
              <a:latin typeface="Arial" panose="020B0604020202020204" pitchFamily="34" charset="0"/>
            </a:endParaRPr>
          </a:p>
          <a:p>
            <a:r>
              <a:rPr lang="en-US" dirty="0">
                <a:latin typeface="Arial" panose="020B0604020202020204" pitchFamily="34" charset="0"/>
              </a:rPr>
              <a:t>Hume took as his premise that the great diversity and disagreement regarding matters of taste had two basic sources - sentiment, which was to some degree naturally varying, and critical facility, which could be cultivated. Each person is a combination of these </a:t>
            </a:r>
            <a:r>
              <a:rPr lang="en-US" dirty="0" smtClean="0">
                <a:latin typeface="Arial" panose="020B0604020202020204" pitchFamily="34" charset="0"/>
              </a:rPr>
              <a:t>two </a:t>
            </a:r>
            <a:r>
              <a:rPr lang="en-US" dirty="0">
                <a:latin typeface="Arial" panose="020B0604020202020204" pitchFamily="34" charset="0"/>
              </a:rPr>
              <a:t>sources, and Hume </a:t>
            </a:r>
            <a:r>
              <a:rPr lang="en-US" dirty="0" err="1">
                <a:latin typeface="Arial" panose="020B0604020202020204" pitchFamily="34" charset="0"/>
              </a:rPr>
              <a:t>endeavours</a:t>
            </a:r>
            <a:r>
              <a:rPr lang="en-US" dirty="0">
                <a:latin typeface="Arial" panose="020B0604020202020204" pitchFamily="34" charset="0"/>
              </a:rPr>
              <a:t> to delineate the admirable qualities of a critic, that they might augment their natural sense of beauty into a reliable faculty of judgment. </a:t>
            </a:r>
            <a:endParaRPr lang="en-US" b="0" i="0" dirty="0">
              <a:effectLst/>
              <a:latin typeface="Arial" panose="020B0604020202020204" pitchFamily="34" charset="0"/>
            </a:endParaRPr>
          </a:p>
        </p:txBody>
      </p:sp>
    </p:spTree>
    <p:extLst>
      <p:ext uri="{BB962C8B-B14F-4D97-AF65-F5344CB8AC3E}">
        <p14:creationId xmlns:p14="http://schemas.microsoft.com/office/powerpoint/2010/main" val="992022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60457"/>
            <a:ext cx="9144000" cy="1134823"/>
          </a:xfrm>
          <a:prstGeom prst="rect">
            <a:avLst/>
          </a:prstGeom>
          <a:solidFill>
            <a:srgbClr val="70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Hume’s Standard of Taste</a:t>
            </a:r>
            <a:endParaRPr lang="en-US" sz="3600" b="1" i="1" dirty="0"/>
          </a:p>
        </p:txBody>
      </p:sp>
      <p:sp>
        <p:nvSpPr>
          <p:cNvPr id="2" name="Rectangle 1"/>
          <p:cNvSpPr/>
          <p:nvPr/>
        </p:nvSpPr>
        <p:spPr>
          <a:xfrm>
            <a:off x="95693" y="1811367"/>
            <a:ext cx="8952614" cy="2585323"/>
          </a:xfrm>
          <a:prstGeom prst="rect">
            <a:avLst/>
          </a:prstGeom>
        </p:spPr>
        <p:txBody>
          <a:bodyPr wrap="square">
            <a:spAutoFit/>
          </a:bodyPr>
          <a:lstStyle/>
          <a:p>
            <a:r>
              <a:rPr lang="en-US" i="1" dirty="0" smtClean="0">
                <a:latin typeface="Arial" panose="020B0604020202020204" pitchFamily="34" charset="0"/>
              </a:rPr>
              <a:t>empiricism</a:t>
            </a:r>
          </a:p>
          <a:p>
            <a:endParaRPr lang="en-US" i="1" dirty="0">
              <a:latin typeface="Arial" panose="020B0604020202020204" pitchFamily="34" charset="0"/>
            </a:endParaRPr>
          </a:p>
          <a:p>
            <a:r>
              <a:rPr lang="en-US" i="1" dirty="0" smtClean="0">
                <a:latin typeface="Arial" panose="020B0604020202020204" pitchFamily="34" charset="0"/>
              </a:rPr>
              <a:t>relativism</a:t>
            </a:r>
          </a:p>
          <a:p>
            <a:endParaRPr lang="en-US" i="1" dirty="0">
              <a:latin typeface="Arial" panose="020B0604020202020204" pitchFamily="34" charset="0"/>
            </a:endParaRPr>
          </a:p>
          <a:p>
            <a:r>
              <a:rPr lang="en-US" i="1" dirty="0" smtClean="0">
                <a:latin typeface="Arial" panose="020B0604020202020204" pitchFamily="34" charset="0"/>
              </a:rPr>
              <a:t>sentimentalism</a:t>
            </a:r>
          </a:p>
          <a:p>
            <a:endParaRPr lang="en-US" i="1" dirty="0">
              <a:latin typeface="Arial" panose="020B0604020202020204" pitchFamily="34" charset="0"/>
            </a:endParaRPr>
          </a:p>
          <a:p>
            <a:endParaRPr lang="en-US" i="1" dirty="0" smtClean="0">
              <a:latin typeface="Arial" panose="020B0604020202020204" pitchFamily="34" charset="0"/>
            </a:endParaRPr>
          </a:p>
          <a:p>
            <a:endParaRPr lang="en-US" b="0" i="1" dirty="0">
              <a:effectLst/>
              <a:latin typeface="Arial" panose="020B0604020202020204" pitchFamily="34" charset="0"/>
            </a:endParaRPr>
          </a:p>
          <a:p>
            <a:endParaRPr lang="en-US" b="0" i="0" dirty="0">
              <a:effectLst/>
              <a:latin typeface="Arial" panose="020B0604020202020204" pitchFamily="34" charset="0"/>
            </a:endParaRPr>
          </a:p>
        </p:txBody>
      </p:sp>
    </p:spTree>
    <p:extLst>
      <p:ext uri="{BB962C8B-B14F-4D97-AF65-F5344CB8AC3E}">
        <p14:creationId xmlns:p14="http://schemas.microsoft.com/office/powerpoint/2010/main" val="1966498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60457"/>
            <a:ext cx="9144000" cy="113482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3888" y="-125963"/>
            <a:ext cx="6996223" cy="1200329"/>
          </a:xfrm>
          <a:prstGeom prst="rect">
            <a:avLst/>
          </a:prstGeom>
        </p:spPr>
        <p:txBody>
          <a:bodyPr wrap="square">
            <a:spAutoFit/>
          </a:bodyPr>
          <a:lstStyle/>
          <a:p>
            <a:pPr algn="ctr"/>
            <a:r>
              <a:rPr lang="en-US" sz="3600" b="1" dirty="0" smtClean="0">
                <a:effectLst/>
                <a:latin typeface="Calibri" panose="020F0502020204030204" pitchFamily="34" charset="0"/>
                <a:ea typeface="Calibri" panose="020F0502020204030204" pitchFamily="34" charset="0"/>
              </a:rPr>
              <a:t>Introduction to Philosophy</a:t>
            </a:r>
          </a:p>
          <a:p>
            <a:pPr algn="ctr"/>
            <a:r>
              <a:rPr lang="en-US" sz="3600" b="1" dirty="0" smtClean="0">
                <a:latin typeface="Calibri" panose="020F0502020204030204" pitchFamily="34" charset="0"/>
              </a:rPr>
              <a:t>Locke </a:t>
            </a:r>
            <a:r>
              <a:rPr lang="en-US" sz="3600" b="1" i="1" dirty="0" smtClean="0">
                <a:latin typeface="Calibri" panose="020F0502020204030204" pitchFamily="34" charset="0"/>
              </a:rPr>
              <a:t>Human Understanding</a:t>
            </a:r>
            <a:endParaRPr lang="en-US" sz="3600" b="1" i="1" dirty="0"/>
          </a:p>
        </p:txBody>
      </p:sp>
      <p:pic>
        <p:nvPicPr>
          <p:cNvPr id="1026" name="Picture 2" descr="JohnLoc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434" y="1282112"/>
            <a:ext cx="4174351" cy="538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3718</TotalTime>
  <Words>291</Words>
  <Application>Microsoft Office PowerPoint</Application>
  <PresentationFormat>On-screen Show (4:3)</PresentationFormat>
  <Paragraphs>77</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Helvetica Neue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Rockefeller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Andreas Keller</dc:creator>
  <cp:lastModifiedBy>Andreas Keller</cp:lastModifiedBy>
  <cp:revision>64</cp:revision>
  <dcterms:created xsi:type="dcterms:W3CDTF">2017-03-02T03:43:20Z</dcterms:created>
  <dcterms:modified xsi:type="dcterms:W3CDTF">2017-03-16T23:53:57Z</dcterms:modified>
</cp:coreProperties>
</file>